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23"/>
  </p:notes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4" r:id="rId9"/>
    <p:sldId id="261" r:id="rId10"/>
    <p:sldId id="272" r:id="rId11"/>
    <p:sldId id="273" r:id="rId12"/>
    <p:sldId id="266" r:id="rId13"/>
    <p:sldId id="265" r:id="rId14"/>
    <p:sldId id="268" r:id="rId15"/>
    <p:sldId id="267" r:id="rId16"/>
    <p:sldId id="274" r:id="rId17"/>
    <p:sldId id="269" r:id="rId18"/>
    <p:sldId id="270" r:id="rId19"/>
    <p:sldId id="276" r:id="rId20"/>
    <p:sldId id="275" r:id="rId21"/>
    <p:sldId id="27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uy%20Le\Desktop\New%20Microsoft%20Excel%20Workshee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uy%20Le\Desktop\New%20Microsoft%20Excel%20Workshee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uy%20Le\Desktop\New%20Microsoft%20Excel%20Worksheet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uy%20Le\Desktop\New%20Microsoft%20Excel%20Workshee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uy%20Le\Desktop\New%20Microsoft%20Excel%20Workshee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uy%20Le\Desktop\New%20Microsoft%20Excel%20Workshee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uy%20Le\Desktop\New%20Microsoft%20Excel%20Workshee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Heart Rate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Fingertip IM</c:v>
          </c:tx>
          <c:spPr>
            <a:ln w="22225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Sheet1!$D$4:$D$13</c:f>
              <c:numCache>
                <c:formatCode>General</c:formatCode>
                <c:ptCount val="10"/>
                <c:pt idx="0">
                  <c:v>72</c:v>
                </c:pt>
                <c:pt idx="1">
                  <c:v>64.285700000000006</c:v>
                </c:pt>
                <c:pt idx="2">
                  <c:v>81.818200000000004</c:v>
                </c:pt>
                <c:pt idx="3">
                  <c:v>58.064500000000002</c:v>
                </c:pt>
                <c:pt idx="4">
                  <c:v>62.060899999999997</c:v>
                </c:pt>
                <c:pt idx="5">
                  <c:v>72</c:v>
                </c:pt>
                <c:pt idx="6">
                  <c:v>62.068899999999999</c:v>
                </c:pt>
                <c:pt idx="7">
                  <c:v>81.818200000000004</c:v>
                </c:pt>
                <c:pt idx="8">
                  <c:v>72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957-487D-B647-5E5A6D3AD678}"/>
            </c:ext>
          </c:extLst>
        </c:ser>
        <c:ser>
          <c:idx val="1"/>
          <c:order val="1"/>
          <c:tx>
            <c:v>Fingertip CM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Sheet1!$E$4:$E$13</c:f>
              <c:numCache>
                <c:formatCode>General</c:formatCode>
                <c:ptCount val="10"/>
                <c:pt idx="0">
                  <c:v>75</c:v>
                </c:pt>
                <c:pt idx="1">
                  <c:v>66.666600000000003</c:v>
                </c:pt>
                <c:pt idx="2">
                  <c:v>85.714200000000005</c:v>
                </c:pt>
                <c:pt idx="3">
                  <c:v>58.064500000000002</c:v>
                </c:pt>
                <c:pt idx="4">
                  <c:v>64.285700000000006</c:v>
                </c:pt>
                <c:pt idx="5">
                  <c:v>75</c:v>
                </c:pt>
                <c:pt idx="6">
                  <c:v>62.068899999999999</c:v>
                </c:pt>
                <c:pt idx="7">
                  <c:v>78.260800000000003</c:v>
                </c:pt>
                <c:pt idx="8">
                  <c:v>75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957-487D-B647-5E5A6D3AD678}"/>
            </c:ext>
          </c:extLst>
        </c:ser>
        <c:ser>
          <c:idx val="2"/>
          <c:order val="2"/>
          <c:tx>
            <c:v>Wrist IM</c:v>
          </c:tx>
          <c:spPr>
            <a:ln w="22225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Sheet1!$F$4:$F$13</c:f>
              <c:numCache>
                <c:formatCode>General</c:formatCode>
                <c:ptCount val="10"/>
                <c:pt idx="0">
                  <c:v>75</c:v>
                </c:pt>
                <c:pt idx="1">
                  <c:v>62.068899999999999</c:v>
                </c:pt>
                <c:pt idx="2">
                  <c:v>85.714299999999994</c:v>
                </c:pt>
                <c:pt idx="3">
                  <c:v>60</c:v>
                </c:pt>
                <c:pt idx="4">
                  <c:v>60</c:v>
                </c:pt>
                <c:pt idx="5">
                  <c:v>90</c:v>
                </c:pt>
                <c:pt idx="6">
                  <c:v>60</c:v>
                </c:pt>
                <c:pt idx="7">
                  <c:v>78.260800000000003</c:v>
                </c:pt>
                <c:pt idx="8">
                  <c:v>72</c:v>
                </c:pt>
                <c:pt idx="9">
                  <c:v>94.736800000000002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957-487D-B647-5E5A6D3AD678}"/>
            </c:ext>
          </c:extLst>
        </c:ser>
        <c:ser>
          <c:idx val="3"/>
          <c:order val="3"/>
          <c:tx>
            <c:v>Wrist CM</c:v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Sheet1!$G$4:$G$13</c:f>
              <c:numCache>
                <c:formatCode>General</c:formatCode>
                <c:ptCount val="10"/>
                <c:pt idx="0">
                  <c:v>75</c:v>
                </c:pt>
                <c:pt idx="1">
                  <c:v>64.285700000000006</c:v>
                </c:pt>
                <c:pt idx="2">
                  <c:v>81.818200000000004</c:v>
                </c:pt>
                <c:pt idx="3">
                  <c:v>62.068899999999999</c:v>
                </c:pt>
                <c:pt idx="4">
                  <c:v>60</c:v>
                </c:pt>
                <c:pt idx="5">
                  <c:v>85.714299999999994</c:v>
                </c:pt>
                <c:pt idx="6">
                  <c:v>62.068899999999999</c:v>
                </c:pt>
                <c:pt idx="7">
                  <c:v>81.818200000000004</c:v>
                </c:pt>
                <c:pt idx="8">
                  <c:v>72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6957-487D-B647-5E5A6D3AD678}"/>
            </c:ext>
          </c:extLst>
        </c:ser>
        <c:ser>
          <c:idx val="4"/>
          <c:order val="4"/>
          <c:tx>
            <c:v>NeXus</c:v>
          </c:tx>
          <c:spPr>
            <a:ln w="22225" cap="rnd" cmpd="sng" algn="ctr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val>
            <c:numRef>
              <c:f>Sheet1!$H$4:$H$13</c:f>
              <c:numCache>
                <c:formatCode>General</c:formatCode>
                <c:ptCount val="10"/>
                <c:pt idx="0">
                  <c:v>71.775700000000001</c:v>
                </c:pt>
                <c:pt idx="1">
                  <c:v>66.206900000000005</c:v>
                </c:pt>
                <c:pt idx="2">
                  <c:v>80.842100000000002</c:v>
                </c:pt>
                <c:pt idx="3">
                  <c:v>59.076900000000002</c:v>
                </c:pt>
                <c:pt idx="4">
                  <c:v>60.952399999999997</c:v>
                </c:pt>
                <c:pt idx="5">
                  <c:v>73.142899999999997</c:v>
                </c:pt>
                <c:pt idx="6">
                  <c:v>61.44</c:v>
                </c:pt>
                <c:pt idx="7">
                  <c:v>80</c:v>
                </c:pt>
                <c:pt idx="8">
                  <c:v>73.846199999999996</c:v>
                </c:pt>
                <c:pt idx="9">
                  <c:v>90.352900000000005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6957-487D-B647-5E5A6D3AD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89807120"/>
        <c:axId val="489801872"/>
      </c:lineChart>
      <c:catAx>
        <c:axId val="4898071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801872"/>
        <c:crosses val="autoZero"/>
        <c:auto val="1"/>
        <c:lblAlgn val="ctr"/>
        <c:lblOffset val="100"/>
        <c:noMultiLvlLbl val="0"/>
      </c:catAx>
      <c:valAx>
        <c:axId val="4898018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80712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Heart Rate Comparison between Fingertip and NeXus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Intensity Method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Sheet1!$D$4:$D$13</c:f>
              <c:numCache>
                <c:formatCode>General</c:formatCode>
                <c:ptCount val="10"/>
                <c:pt idx="0">
                  <c:v>72</c:v>
                </c:pt>
                <c:pt idx="1">
                  <c:v>64.285700000000006</c:v>
                </c:pt>
                <c:pt idx="2">
                  <c:v>81.818200000000004</c:v>
                </c:pt>
                <c:pt idx="3">
                  <c:v>58.064500000000002</c:v>
                </c:pt>
                <c:pt idx="4">
                  <c:v>62.060899999999997</c:v>
                </c:pt>
                <c:pt idx="5">
                  <c:v>72</c:v>
                </c:pt>
                <c:pt idx="6">
                  <c:v>62.068899999999999</c:v>
                </c:pt>
                <c:pt idx="7">
                  <c:v>81.818200000000004</c:v>
                </c:pt>
                <c:pt idx="8">
                  <c:v>72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634-470A-ABB1-89EEA95FB637}"/>
            </c:ext>
          </c:extLst>
        </c:ser>
        <c:ser>
          <c:idx val="1"/>
          <c:order val="1"/>
          <c:tx>
            <c:v>Curve-based Method</c:v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Sheet1!$E$4:$E$13</c:f>
              <c:numCache>
                <c:formatCode>General</c:formatCode>
                <c:ptCount val="10"/>
                <c:pt idx="0">
                  <c:v>75</c:v>
                </c:pt>
                <c:pt idx="1">
                  <c:v>66.666600000000003</c:v>
                </c:pt>
                <c:pt idx="2">
                  <c:v>85.714200000000005</c:v>
                </c:pt>
                <c:pt idx="3">
                  <c:v>58.064500000000002</c:v>
                </c:pt>
                <c:pt idx="4">
                  <c:v>64.285700000000006</c:v>
                </c:pt>
                <c:pt idx="5">
                  <c:v>75</c:v>
                </c:pt>
                <c:pt idx="6">
                  <c:v>62.068899999999999</c:v>
                </c:pt>
                <c:pt idx="7">
                  <c:v>78.260800000000003</c:v>
                </c:pt>
                <c:pt idx="8">
                  <c:v>75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634-470A-ABB1-89EEA95FB637}"/>
            </c:ext>
          </c:extLst>
        </c:ser>
        <c:ser>
          <c:idx val="2"/>
          <c:order val="2"/>
          <c:tx>
            <c:v>NeXus</c:v>
          </c:tx>
          <c:spPr>
            <a:ln w="22225" cap="rnd" cmpd="sng" algn="ctr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Sheet1!$H$4:$H$13</c:f>
              <c:numCache>
                <c:formatCode>General</c:formatCode>
                <c:ptCount val="10"/>
                <c:pt idx="0">
                  <c:v>71.775700000000001</c:v>
                </c:pt>
                <c:pt idx="1">
                  <c:v>66.206900000000005</c:v>
                </c:pt>
                <c:pt idx="2">
                  <c:v>80.842100000000002</c:v>
                </c:pt>
                <c:pt idx="3">
                  <c:v>59.076900000000002</c:v>
                </c:pt>
                <c:pt idx="4">
                  <c:v>60.952399999999997</c:v>
                </c:pt>
                <c:pt idx="5">
                  <c:v>73.142899999999997</c:v>
                </c:pt>
                <c:pt idx="6">
                  <c:v>61.44</c:v>
                </c:pt>
                <c:pt idx="7">
                  <c:v>80</c:v>
                </c:pt>
                <c:pt idx="8">
                  <c:v>73.846199999999996</c:v>
                </c:pt>
                <c:pt idx="9">
                  <c:v>90.352900000000005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634-470A-ABB1-89EEA95FB6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89803840"/>
        <c:axId val="489802200"/>
      </c:lineChart>
      <c:catAx>
        <c:axId val="4898038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802200"/>
        <c:crosses val="autoZero"/>
        <c:auto val="1"/>
        <c:lblAlgn val="ctr"/>
        <c:lblOffset val="100"/>
        <c:noMultiLvlLbl val="0"/>
      </c:catAx>
      <c:valAx>
        <c:axId val="48980220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80384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Heart Rate Comparison between Wrist and NeXus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Intensity Method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Sheet1!$F$4:$F$13</c:f>
              <c:numCache>
                <c:formatCode>General</c:formatCode>
                <c:ptCount val="10"/>
                <c:pt idx="0">
                  <c:v>75</c:v>
                </c:pt>
                <c:pt idx="1">
                  <c:v>62.068899999999999</c:v>
                </c:pt>
                <c:pt idx="2">
                  <c:v>85.714299999999994</c:v>
                </c:pt>
                <c:pt idx="3">
                  <c:v>60</c:v>
                </c:pt>
                <c:pt idx="4">
                  <c:v>60</c:v>
                </c:pt>
                <c:pt idx="5">
                  <c:v>90</c:v>
                </c:pt>
                <c:pt idx="6">
                  <c:v>60</c:v>
                </c:pt>
                <c:pt idx="7">
                  <c:v>78.260800000000003</c:v>
                </c:pt>
                <c:pt idx="8">
                  <c:v>72</c:v>
                </c:pt>
                <c:pt idx="9">
                  <c:v>94.736800000000002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E77-4865-9E39-4DDB2F81BF0D}"/>
            </c:ext>
          </c:extLst>
        </c:ser>
        <c:ser>
          <c:idx val="1"/>
          <c:order val="1"/>
          <c:tx>
            <c:v>Curve-based Method</c:v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Sheet1!$G$4:$G$13</c:f>
              <c:numCache>
                <c:formatCode>General</c:formatCode>
                <c:ptCount val="10"/>
                <c:pt idx="0">
                  <c:v>75</c:v>
                </c:pt>
                <c:pt idx="1">
                  <c:v>64.285700000000006</c:v>
                </c:pt>
                <c:pt idx="2">
                  <c:v>81.818200000000004</c:v>
                </c:pt>
                <c:pt idx="3">
                  <c:v>62.068899999999999</c:v>
                </c:pt>
                <c:pt idx="4">
                  <c:v>60</c:v>
                </c:pt>
                <c:pt idx="5">
                  <c:v>85.714299999999994</c:v>
                </c:pt>
                <c:pt idx="6">
                  <c:v>62.068899999999999</c:v>
                </c:pt>
                <c:pt idx="7">
                  <c:v>81.818200000000004</c:v>
                </c:pt>
                <c:pt idx="8">
                  <c:v>72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E77-4865-9E39-4DDB2F81BF0D}"/>
            </c:ext>
          </c:extLst>
        </c:ser>
        <c:ser>
          <c:idx val="2"/>
          <c:order val="2"/>
          <c:tx>
            <c:v>NeXus</c:v>
          </c:tx>
          <c:spPr>
            <a:ln w="22225" cap="rnd" cmpd="sng" algn="ctr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Sheet1!$H$4:$H$13</c:f>
              <c:numCache>
                <c:formatCode>General</c:formatCode>
                <c:ptCount val="10"/>
                <c:pt idx="0">
                  <c:v>71.775700000000001</c:v>
                </c:pt>
                <c:pt idx="1">
                  <c:v>66.206900000000005</c:v>
                </c:pt>
                <c:pt idx="2">
                  <c:v>80.842100000000002</c:v>
                </c:pt>
                <c:pt idx="3">
                  <c:v>59.076900000000002</c:v>
                </c:pt>
                <c:pt idx="4">
                  <c:v>60.952399999999997</c:v>
                </c:pt>
                <c:pt idx="5">
                  <c:v>73.142899999999997</c:v>
                </c:pt>
                <c:pt idx="6">
                  <c:v>61.44</c:v>
                </c:pt>
                <c:pt idx="7">
                  <c:v>80</c:v>
                </c:pt>
                <c:pt idx="8">
                  <c:v>73.846199999999996</c:v>
                </c:pt>
                <c:pt idx="9">
                  <c:v>90.352900000000005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6E77-4865-9E39-4DDB2F81BF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98408376"/>
        <c:axId val="498410672"/>
      </c:lineChart>
      <c:catAx>
        <c:axId val="49840837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410672"/>
        <c:crosses val="autoZero"/>
        <c:auto val="1"/>
        <c:lblAlgn val="ctr"/>
        <c:lblOffset val="100"/>
        <c:noMultiLvlLbl val="0"/>
      </c:catAx>
      <c:valAx>
        <c:axId val="498410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840837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 in Heart Rate between Wrist and Nexus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Intensity Method</c:v>
          </c:tx>
          <c:spPr>
            <a:ln w="22225" cap="rnd" cmpd="sng" algn="ctr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Sheet1!$F$4:$F$13</c:f>
              <c:numCache>
                <c:formatCode>General</c:formatCode>
                <c:ptCount val="10"/>
                <c:pt idx="0">
                  <c:v>75</c:v>
                </c:pt>
                <c:pt idx="1">
                  <c:v>62.068899999999999</c:v>
                </c:pt>
                <c:pt idx="2">
                  <c:v>85.714299999999994</c:v>
                </c:pt>
                <c:pt idx="3">
                  <c:v>60</c:v>
                </c:pt>
                <c:pt idx="4">
                  <c:v>60</c:v>
                </c:pt>
                <c:pt idx="5">
                  <c:v>90</c:v>
                </c:pt>
                <c:pt idx="6">
                  <c:v>60</c:v>
                </c:pt>
                <c:pt idx="7">
                  <c:v>78.260800000000003</c:v>
                </c:pt>
                <c:pt idx="8">
                  <c:v>72</c:v>
                </c:pt>
                <c:pt idx="9">
                  <c:v>94.736800000000002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57-44F6-9D09-63B568E54EF3}"/>
            </c:ext>
          </c:extLst>
        </c:ser>
        <c:ser>
          <c:idx val="1"/>
          <c:order val="1"/>
          <c:tx>
            <c:v>NeXus</c:v>
          </c:tx>
          <c:spPr>
            <a:ln w="22225" cap="rnd" cmpd="sng" algn="ctr">
              <a:solidFill>
                <a:schemeClr val="accent2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Sheet1!$H$4:$H$13</c:f>
              <c:numCache>
                <c:formatCode>General</c:formatCode>
                <c:ptCount val="10"/>
                <c:pt idx="0">
                  <c:v>71.775700000000001</c:v>
                </c:pt>
                <c:pt idx="1">
                  <c:v>66.206900000000005</c:v>
                </c:pt>
                <c:pt idx="2">
                  <c:v>80.842100000000002</c:v>
                </c:pt>
                <c:pt idx="3">
                  <c:v>59.076900000000002</c:v>
                </c:pt>
                <c:pt idx="4">
                  <c:v>60.952399999999997</c:v>
                </c:pt>
                <c:pt idx="5">
                  <c:v>73.142899999999997</c:v>
                </c:pt>
                <c:pt idx="6">
                  <c:v>61.44</c:v>
                </c:pt>
                <c:pt idx="7">
                  <c:v>80</c:v>
                </c:pt>
                <c:pt idx="8">
                  <c:v>73.846199999999996</c:v>
                </c:pt>
                <c:pt idx="9">
                  <c:v>90.352900000000005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57-44F6-9D09-63B568E54E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dk1">
                    <a:lumMod val="65000"/>
                    <a:lumOff val="3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>
                <a:solidFill>
                  <a:schemeClr val="dk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341067424"/>
        <c:axId val="341068736"/>
      </c:lineChart>
      <c:catAx>
        <c:axId val="3410674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068736"/>
        <c:crosses val="autoZero"/>
        <c:auto val="1"/>
        <c:lblAlgn val="ctr"/>
        <c:lblOffset val="100"/>
        <c:noMultiLvlLbl val="0"/>
      </c:catAx>
      <c:valAx>
        <c:axId val="341068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106742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 in Heart Rate between Fingertip and Nexus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Intensity Method</c:v>
          </c:tx>
          <c:spPr>
            <a:ln w="22225" cap="rnd" cmpd="sng" algn="ctr">
              <a:solidFill>
                <a:schemeClr val="accent2">
                  <a:shade val="76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Sheet1!$D$4:$D$13</c:f>
              <c:numCache>
                <c:formatCode>General</c:formatCode>
                <c:ptCount val="10"/>
                <c:pt idx="0">
                  <c:v>72</c:v>
                </c:pt>
                <c:pt idx="1">
                  <c:v>64.285700000000006</c:v>
                </c:pt>
                <c:pt idx="2">
                  <c:v>81.818200000000004</c:v>
                </c:pt>
                <c:pt idx="3">
                  <c:v>58.064500000000002</c:v>
                </c:pt>
                <c:pt idx="4">
                  <c:v>62.060899999999997</c:v>
                </c:pt>
                <c:pt idx="5">
                  <c:v>72</c:v>
                </c:pt>
                <c:pt idx="6">
                  <c:v>62.068899999999999</c:v>
                </c:pt>
                <c:pt idx="7">
                  <c:v>81.818200000000004</c:v>
                </c:pt>
                <c:pt idx="8">
                  <c:v>72</c:v>
                </c:pt>
                <c:pt idx="9">
                  <c:v>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80-495E-A266-B7B3FFDEAC3F}"/>
            </c:ext>
          </c:extLst>
        </c:ser>
        <c:ser>
          <c:idx val="1"/>
          <c:order val="1"/>
          <c:tx>
            <c:v>NeXus</c:v>
          </c:tx>
          <c:spPr>
            <a:ln w="22225" cap="rnd" cmpd="sng" algn="ctr">
              <a:solidFill>
                <a:schemeClr val="accent2">
                  <a:tint val="77000"/>
                </a:schemeClr>
              </a:solidFill>
              <a:round/>
            </a:ln>
            <a:effectLst/>
          </c:spPr>
          <c:marker>
            <c:symbol val="none"/>
          </c:marker>
          <c:val>
            <c:numRef>
              <c:f>Sheet1!$H$4:$H$13</c:f>
              <c:numCache>
                <c:formatCode>General</c:formatCode>
                <c:ptCount val="10"/>
                <c:pt idx="0">
                  <c:v>71.775700000000001</c:v>
                </c:pt>
                <c:pt idx="1">
                  <c:v>66.206900000000005</c:v>
                </c:pt>
                <c:pt idx="2">
                  <c:v>80.842100000000002</c:v>
                </c:pt>
                <c:pt idx="3">
                  <c:v>59.076900000000002</c:v>
                </c:pt>
                <c:pt idx="4">
                  <c:v>60.952399999999997</c:v>
                </c:pt>
                <c:pt idx="5">
                  <c:v>73.142899999999997</c:v>
                </c:pt>
                <c:pt idx="6">
                  <c:v>61.44</c:v>
                </c:pt>
                <c:pt idx="7">
                  <c:v>80</c:v>
                </c:pt>
                <c:pt idx="8">
                  <c:v>73.846199999999996</c:v>
                </c:pt>
                <c:pt idx="9">
                  <c:v>90.352900000000005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80-495E-A266-B7B3FFDEAC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upDownBars>
          <c:gapWidth val="150"/>
          <c:upBars>
            <c:spPr>
              <a:solidFill>
                <a:schemeClr val="lt1"/>
              </a:solidFill>
              <a:ln w="9525">
                <a:solidFill>
                  <a:schemeClr val="dk1">
                    <a:lumMod val="65000"/>
                    <a:lumOff val="35000"/>
                  </a:schemeClr>
                </a:solidFill>
              </a:ln>
              <a:effectLst/>
            </c:spPr>
          </c:upBars>
          <c:downBars>
            <c:spPr>
              <a:solidFill>
                <a:schemeClr val="dk1">
                  <a:lumMod val="75000"/>
                  <a:lumOff val="25000"/>
                </a:schemeClr>
              </a:solidFill>
              <a:ln w="9525">
                <a:solidFill>
                  <a:schemeClr val="dk1">
                    <a:lumMod val="65000"/>
                    <a:lumOff val="35000"/>
                  </a:schemeClr>
                </a:solidFill>
              </a:ln>
              <a:effectLst/>
            </c:spPr>
          </c:downBars>
        </c:upDownBars>
        <c:smooth val="0"/>
        <c:axId val="524165448"/>
        <c:axId val="524166760"/>
      </c:lineChart>
      <c:catAx>
        <c:axId val="5241654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166760"/>
        <c:crosses val="autoZero"/>
        <c:auto val="1"/>
        <c:lblAlgn val="ctr"/>
        <c:lblOffset val="100"/>
        <c:noMultiLvlLbl val="0"/>
      </c:catAx>
      <c:valAx>
        <c:axId val="52416676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416544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 Comparison - Intensity and Curve-based Method in Wrist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Intensity Method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Sheet2!$N$4:$N$13</c:f>
              <c:numCache>
                <c:formatCode>General</c:formatCode>
                <c:ptCount val="10"/>
                <c:pt idx="0">
                  <c:v>4.492188860575375</c:v>
                </c:pt>
                <c:pt idx="1">
                  <c:v>6.2501038411404322</c:v>
                </c:pt>
                <c:pt idx="2">
                  <c:v>6.0268102882037855</c:v>
                </c:pt>
                <c:pt idx="3">
                  <c:v>1.5625396728670564</c:v>
                </c:pt>
                <c:pt idx="4">
                  <c:v>1.5625307617091326</c:v>
                </c:pt>
                <c:pt idx="5">
                  <c:v>23.046802902263927</c:v>
                </c:pt>
                <c:pt idx="6">
                  <c:v>2.3437499999999964</c:v>
                </c:pt>
                <c:pt idx="7">
                  <c:v>2.1739999999999959</c:v>
                </c:pt>
                <c:pt idx="8">
                  <c:v>2.5000609374619089</c:v>
                </c:pt>
                <c:pt idx="9">
                  <c:v>4.8519748674364598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2F-4849-9F3E-30B90746D04E}"/>
            </c:ext>
          </c:extLst>
        </c:ser>
        <c:ser>
          <c:idx val="1"/>
          <c:order val="1"/>
          <c:tx>
            <c:v>Curve-based Method</c:v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Sheet2!$P$4:$P$13</c:f>
              <c:numCache>
                <c:formatCode>General</c:formatCode>
                <c:ptCount val="10"/>
                <c:pt idx="0">
                  <c:v>4.492188860575375</c:v>
                </c:pt>
                <c:pt idx="1">
                  <c:v>2.9018123488639382</c:v>
                </c:pt>
                <c:pt idx="2">
                  <c:v>1.2074154431911126</c:v>
                </c:pt>
                <c:pt idx="3">
                  <c:v>5.0645853116869652</c:v>
                </c:pt>
                <c:pt idx="4">
                  <c:v>1.5625307617091326</c:v>
                </c:pt>
                <c:pt idx="5">
                  <c:v>17.187450866728003</c:v>
                </c:pt>
                <c:pt idx="6">
                  <c:v>1.0236002604166692</c:v>
                </c:pt>
                <c:pt idx="7">
                  <c:v>2.2727500000000056</c:v>
                </c:pt>
                <c:pt idx="8">
                  <c:v>2.5000609374619089</c:v>
                </c:pt>
                <c:pt idx="9">
                  <c:v>0.39057960508185713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2F-4849-9F3E-30B90746D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33445760"/>
        <c:axId val="333445104"/>
      </c:lineChart>
      <c:catAx>
        <c:axId val="33344576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445104"/>
        <c:crosses val="autoZero"/>
        <c:auto val="1"/>
        <c:lblAlgn val="ctr"/>
        <c:lblOffset val="100"/>
        <c:noMultiLvlLbl val="0"/>
      </c:catAx>
      <c:valAx>
        <c:axId val="33344510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3445760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 Comparison - Intensity and Curve-based Method in Fingertip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Intensity Method</c:v>
          </c:tx>
          <c:spPr>
            <a:ln w="22225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Sheet2!$J$4:$J$13</c:f>
              <c:numCache>
                <c:formatCode>General</c:formatCode>
                <c:ptCount val="10"/>
                <c:pt idx="0">
                  <c:v>0.31250130615236005</c:v>
                </c:pt>
                <c:pt idx="1">
                  <c:v>2.9018123488639382</c:v>
                </c:pt>
                <c:pt idx="2">
                  <c:v>1.2074154431911126</c:v>
                </c:pt>
                <c:pt idx="3">
                  <c:v>1.7136985860801759</c:v>
                </c:pt>
                <c:pt idx="4">
                  <c:v>1.8186322441774228</c:v>
                </c:pt>
                <c:pt idx="5">
                  <c:v>1.5625576781888568</c:v>
                </c:pt>
                <c:pt idx="6">
                  <c:v>1.0236002604166692</c:v>
                </c:pt>
                <c:pt idx="7">
                  <c:v>2.2727500000000056</c:v>
                </c:pt>
                <c:pt idx="8">
                  <c:v>2.5000609374619089</c:v>
                </c:pt>
                <c:pt idx="9">
                  <c:v>0.39057960508185713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91D-4A0D-95A2-77163B24D415}"/>
            </c:ext>
          </c:extLst>
        </c:ser>
        <c:ser>
          <c:idx val="1"/>
          <c:order val="1"/>
          <c:tx>
            <c:v>Curve-based Method</c:v>
          </c:tx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Sheet2!$L$4:$L$13</c:f>
              <c:numCache>
                <c:formatCode>General</c:formatCode>
                <c:ptCount val="10"/>
                <c:pt idx="0">
                  <c:v>4.492188860575375</c:v>
                </c:pt>
                <c:pt idx="1">
                  <c:v>0.69433850550319975</c:v>
                </c:pt>
                <c:pt idx="2">
                  <c:v>6.0266865902790787</c:v>
                </c:pt>
                <c:pt idx="3">
                  <c:v>1.7136985860801759</c:v>
                </c:pt>
                <c:pt idx="4">
                  <c:v>5.4686936035332625</c:v>
                </c:pt>
                <c:pt idx="5">
                  <c:v>2.5390024185532742</c:v>
                </c:pt>
                <c:pt idx="6">
                  <c:v>1.0236002604166692</c:v>
                </c:pt>
                <c:pt idx="7">
                  <c:v>2.1739999999999959</c:v>
                </c:pt>
                <c:pt idx="8">
                  <c:v>1.5624365234771782</c:v>
                </c:pt>
                <c:pt idx="9">
                  <c:v>0.39057960508185713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91D-4A0D-95A2-77163B24D4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25878344"/>
        <c:axId val="325879328"/>
      </c:lineChart>
      <c:catAx>
        <c:axId val="3258783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879328"/>
        <c:crosses val="autoZero"/>
        <c:auto val="1"/>
        <c:lblAlgn val="ctr"/>
        <c:lblOffset val="100"/>
        <c:noMultiLvlLbl val="0"/>
      </c:catAx>
      <c:valAx>
        <c:axId val="3258793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587834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493F8-69EB-42E0-8537-B9594E6D0ECF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29A9F-787B-4A58-9336-F040295506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31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829A9F-787B-4A58-9336-F040295506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67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0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807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90449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00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71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977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3368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854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9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03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118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89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24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972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3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74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39BE1-54F2-4E79-ABF8-B7EC4917AF81}" type="datetimeFigureOut">
              <a:rPr lang="en-US" smtClean="0"/>
              <a:t>11/29/2018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2EA39E-DC72-4EEE-8FE7-C20C32AF8F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79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allistocardiography" TargetMode="External"/><Relationship Id="rId2" Type="http://schemas.openxmlformats.org/officeDocument/2006/relationships/hyperlink" Target="https://www.mindmedia.com/de/produkte/nexus-10-mki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ih.gov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8BE0-AEC2-4826-9AD8-5DB7D1B28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800" y="680721"/>
            <a:ext cx="9855199" cy="2387600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 comparison study between Heart Rate obtained from Fingertip and Wrist position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A8141-C09F-4F90-BE26-B0D7431DFD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789680"/>
            <a:ext cx="8791575" cy="2265680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Ayush Dhananjay Modani</a:t>
            </a:r>
          </a:p>
          <a:p>
            <a:pPr algn="r"/>
            <a:r>
              <a:rPr lang="en-US" sz="2400" dirty="0">
                <a:solidFill>
                  <a:schemeClr val="tx1"/>
                </a:solidFill>
              </a:rPr>
              <a:t>MD Kamrul Hasan Foysal</a:t>
            </a:r>
          </a:p>
          <a:p>
            <a:pPr algn="r"/>
            <a:r>
              <a:rPr lang="en-US" sz="2400" dirty="0">
                <a:solidFill>
                  <a:schemeClr val="tx1"/>
                </a:solidFill>
              </a:rPr>
              <a:t>Under Guidance of Dr. Jo </a:t>
            </a:r>
            <a:r>
              <a:rPr lang="en-US" sz="2400" dirty="0" err="1">
                <a:solidFill>
                  <a:schemeClr val="tx1"/>
                </a:solidFill>
              </a:rPr>
              <a:t>Woon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dirty="0" err="1">
                <a:solidFill>
                  <a:schemeClr val="tx1"/>
                </a:solidFill>
              </a:rPr>
              <a:t>chong</a:t>
            </a:r>
            <a:endParaRPr lang="en-US" sz="2400" dirty="0">
              <a:solidFill>
                <a:schemeClr val="tx1"/>
              </a:solidFill>
            </a:endParaRPr>
          </a:p>
          <a:p>
            <a:pPr algn="r"/>
            <a:r>
              <a:rPr lang="en-US" sz="2400" dirty="0">
                <a:solidFill>
                  <a:schemeClr val="tx1"/>
                </a:solidFill>
              </a:rPr>
              <a:t>Date : 29</a:t>
            </a:r>
            <a:r>
              <a:rPr lang="en-US" sz="2400" baseline="30000" dirty="0">
                <a:solidFill>
                  <a:schemeClr val="tx1"/>
                </a:solidFill>
              </a:rPr>
              <a:t>th</a:t>
            </a:r>
            <a:r>
              <a:rPr lang="en-US" sz="2400" dirty="0">
                <a:solidFill>
                  <a:schemeClr val="tx1"/>
                </a:solidFill>
              </a:rPr>
              <a:t> November 2018</a:t>
            </a:r>
          </a:p>
        </p:txBody>
      </p:sp>
    </p:spTree>
    <p:extLst>
      <p:ext uri="{BB962C8B-B14F-4D97-AF65-F5344CB8AC3E}">
        <p14:creationId xmlns:p14="http://schemas.microsoft.com/office/powerpoint/2010/main" val="1695464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E5B2B-FDEA-42BC-95C0-D337C65B1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12102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Flow Diagram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F3892C45-D20C-49E5-8B38-A5AC37998BC6}"/>
              </a:ext>
            </a:extLst>
          </p:cNvPr>
          <p:cNvSpPr/>
          <p:nvPr/>
        </p:nvSpPr>
        <p:spPr>
          <a:xfrm>
            <a:off x="5307718" y="2035176"/>
            <a:ext cx="2173112" cy="417689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Start the Application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3C1B8A2-E333-455D-A785-07027A29206F}"/>
              </a:ext>
            </a:extLst>
          </p:cNvPr>
          <p:cNvSpPr/>
          <p:nvPr/>
        </p:nvSpPr>
        <p:spPr>
          <a:xfrm>
            <a:off x="4811007" y="2752018"/>
            <a:ext cx="3166534" cy="417689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Capture the frames in Real-Time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CE460BD-FBB6-49CE-9ACF-7F5DBCE9FAEA}"/>
              </a:ext>
            </a:extLst>
          </p:cNvPr>
          <p:cNvSpPr/>
          <p:nvPr/>
        </p:nvSpPr>
        <p:spPr>
          <a:xfrm>
            <a:off x="4811007" y="3468860"/>
            <a:ext cx="3166534" cy="5870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 the Green Intensity from the images extracted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8CC0F05-2602-4188-9811-13B8879075C6}"/>
              </a:ext>
            </a:extLst>
          </p:cNvPr>
          <p:cNvSpPr/>
          <p:nvPr/>
        </p:nvSpPr>
        <p:spPr>
          <a:xfrm>
            <a:off x="4811007" y="4355040"/>
            <a:ext cx="3166534" cy="417689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Save the intensity as a text 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24041C5-3227-4927-98A5-69A85EDB1AEA}"/>
              </a:ext>
            </a:extLst>
          </p:cNvPr>
          <p:cNvSpPr/>
          <p:nvPr/>
        </p:nvSpPr>
        <p:spPr>
          <a:xfrm>
            <a:off x="4811007" y="5071882"/>
            <a:ext cx="3166534" cy="417689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 the intensity 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94F9D116-FEBD-47C1-B55A-55C2D73E61B5}"/>
              </a:ext>
            </a:extLst>
          </p:cNvPr>
          <p:cNvSpPr/>
          <p:nvPr/>
        </p:nvSpPr>
        <p:spPr>
          <a:xfrm>
            <a:off x="5307717" y="5788723"/>
            <a:ext cx="2173113" cy="829741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Terminate Application after 2min</a:t>
            </a: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7C94858B-3BD5-49EE-ADDD-DB91F8A46751}"/>
              </a:ext>
            </a:extLst>
          </p:cNvPr>
          <p:cNvSpPr/>
          <p:nvPr/>
        </p:nvSpPr>
        <p:spPr>
          <a:xfrm>
            <a:off x="6303961" y="2444397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E9252F5C-4A41-4935-9C4B-AEDCCB09E8F4}"/>
              </a:ext>
            </a:extLst>
          </p:cNvPr>
          <p:cNvSpPr/>
          <p:nvPr/>
        </p:nvSpPr>
        <p:spPr>
          <a:xfrm>
            <a:off x="6303960" y="3152770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B8C14DCD-ED4C-4365-A1DC-55375C528177}"/>
              </a:ext>
            </a:extLst>
          </p:cNvPr>
          <p:cNvSpPr/>
          <p:nvPr/>
        </p:nvSpPr>
        <p:spPr>
          <a:xfrm>
            <a:off x="6303960" y="4038950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069AB032-0AB8-4373-B064-595DB02538D7}"/>
              </a:ext>
            </a:extLst>
          </p:cNvPr>
          <p:cNvSpPr/>
          <p:nvPr/>
        </p:nvSpPr>
        <p:spPr>
          <a:xfrm>
            <a:off x="6303960" y="4764261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rrow: Down 49">
            <a:extLst>
              <a:ext uri="{FF2B5EF4-FFF2-40B4-BE49-F238E27FC236}">
                <a16:creationId xmlns:a16="http://schemas.microsoft.com/office/drawing/2014/main" id="{975DE88E-48D9-43F7-9645-38BBACED27DD}"/>
              </a:ext>
            </a:extLst>
          </p:cNvPr>
          <p:cNvSpPr/>
          <p:nvPr/>
        </p:nvSpPr>
        <p:spPr>
          <a:xfrm>
            <a:off x="6303960" y="5472634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B3050-8A0D-46D3-BB31-0CDC536E1A65}"/>
              </a:ext>
            </a:extLst>
          </p:cNvPr>
          <p:cNvSpPr/>
          <p:nvPr/>
        </p:nvSpPr>
        <p:spPr>
          <a:xfrm>
            <a:off x="8636880" y="2760487"/>
            <a:ext cx="3166534" cy="417689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Bit Arrangement 888-565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E37FBEE-32B0-4FEB-921F-349F0742A53A}"/>
              </a:ext>
            </a:extLst>
          </p:cNvPr>
          <p:cNvSpPr/>
          <p:nvPr/>
        </p:nvSpPr>
        <p:spPr>
          <a:xfrm>
            <a:off x="8636880" y="3477329"/>
            <a:ext cx="3166534" cy="5870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Edge Detection and Smoothing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1C52DA-5013-4466-970F-352E7B2CFE1E}"/>
              </a:ext>
            </a:extLst>
          </p:cNvPr>
          <p:cNvSpPr/>
          <p:nvPr/>
        </p:nvSpPr>
        <p:spPr>
          <a:xfrm>
            <a:off x="8636880" y="4363509"/>
            <a:ext cx="3166534" cy="5870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 Curve Selection for PPG detection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8293D78-5FCB-44FD-9787-5BF312D7604C}"/>
              </a:ext>
            </a:extLst>
          </p:cNvPr>
          <p:cNvSpPr/>
          <p:nvPr/>
        </p:nvSpPr>
        <p:spPr>
          <a:xfrm>
            <a:off x="8636877" y="5249689"/>
            <a:ext cx="3166534" cy="417689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Apply same for next Images 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558FD2C7-4DB2-47EA-9C1D-9E8ADAA1E982}"/>
              </a:ext>
            </a:extLst>
          </p:cNvPr>
          <p:cNvSpPr/>
          <p:nvPr/>
        </p:nvSpPr>
        <p:spPr>
          <a:xfrm>
            <a:off x="10129833" y="2435928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38D9A5EA-2B3F-4BC5-A08E-E25670D61CF7}"/>
              </a:ext>
            </a:extLst>
          </p:cNvPr>
          <p:cNvSpPr/>
          <p:nvPr/>
        </p:nvSpPr>
        <p:spPr>
          <a:xfrm>
            <a:off x="10129833" y="3161239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63C0148F-62AD-4308-BF5D-CD3FBF000C8A}"/>
              </a:ext>
            </a:extLst>
          </p:cNvPr>
          <p:cNvSpPr/>
          <p:nvPr/>
        </p:nvSpPr>
        <p:spPr>
          <a:xfrm>
            <a:off x="10129833" y="4047419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D06E07D-B510-4C22-A240-8CD52B4BDF38}"/>
              </a:ext>
            </a:extLst>
          </p:cNvPr>
          <p:cNvSpPr/>
          <p:nvPr/>
        </p:nvSpPr>
        <p:spPr>
          <a:xfrm>
            <a:off x="10129830" y="4942068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0D74F68-36A5-4A0C-BB5B-F37795CB14D0}"/>
              </a:ext>
            </a:extLst>
          </p:cNvPr>
          <p:cNvSpPr/>
          <p:nvPr/>
        </p:nvSpPr>
        <p:spPr>
          <a:xfrm>
            <a:off x="8636877" y="2035176"/>
            <a:ext cx="3166534" cy="417689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 Images from Video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844FC8E-10A2-4DEE-8B75-627096C63920}"/>
              </a:ext>
            </a:extLst>
          </p:cNvPr>
          <p:cNvSpPr/>
          <p:nvPr/>
        </p:nvSpPr>
        <p:spPr>
          <a:xfrm>
            <a:off x="8636877" y="5961236"/>
            <a:ext cx="3166534" cy="417689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 the PPG obtained</a:t>
            </a:r>
          </a:p>
        </p:txBody>
      </p:sp>
      <p:sp>
        <p:nvSpPr>
          <p:cNvPr id="37" name="Arrow: Down 36">
            <a:extLst>
              <a:ext uri="{FF2B5EF4-FFF2-40B4-BE49-F238E27FC236}">
                <a16:creationId xmlns:a16="http://schemas.microsoft.com/office/drawing/2014/main" id="{7DB0E154-C04B-40E1-B112-43A7093961C5}"/>
              </a:ext>
            </a:extLst>
          </p:cNvPr>
          <p:cNvSpPr/>
          <p:nvPr/>
        </p:nvSpPr>
        <p:spPr>
          <a:xfrm>
            <a:off x="10129830" y="5650442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A16C3BAF-7732-4783-8922-B7405F2331CA}"/>
              </a:ext>
            </a:extLst>
          </p:cNvPr>
          <p:cNvSpPr/>
          <p:nvPr/>
        </p:nvSpPr>
        <p:spPr>
          <a:xfrm>
            <a:off x="1391534" y="996419"/>
            <a:ext cx="2173112" cy="824089"/>
          </a:xfrm>
          <a:prstGeom prst="round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Place Components as shown and Start Recording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EAA86F-58E1-4350-9730-33459774EDD4}"/>
              </a:ext>
            </a:extLst>
          </p:cNvPr>
          <p:cNvSpPr/>
          <p:nvPr/>
        </p:nvSpPr>
        <p:spPr>
          <a:xfrm>
            <a:off x="894823" y="2119661"/>
            <a:ext cx="3166534" cy="417689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After 2min note the file name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47BCAD90-F8B6-4247-A657-B004C6EDB799}"/>
              </a:ext>
            </a:extLst>
          </p:cNvPr>
          <p:cNvSpPr/>
          <p:nvPr/>
        </p:nvSpPr>
        <p:spPr>
          <a:xfrm>
            <a:off x="894823" y="2836503"/>
            <a:ext cx="3166534" cy="5870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Extract the file in MATLAB and process it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4EDD8F8-C72E-450D-B561-CBA218A01364}"/>
              </a:ext>
            </a:extLst>
          </p:cNvPr>
          <p:cNvSpPr/>
          <p:nvPr/>
        </p:nvSpPr>
        <p:spPr>
          <a:xfrm>
            <a:off x="894823" y="3722683"/>
            <a:ext cx="3166534" cy="5870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 the Signal using Moving Averaging Filter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7DAB484F-122E-4BFA-9707-C9B0E3222E4A}"/>
              </a:ext>
            </a:extLst>
          </p:cNvPr>
          <p:cNvSpPr/>
          <p:nvPr/>
        </p:nvSpPr>
        <p:spPr>
          <a:xfrm>
            <a:off x="2387777" y="1812040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2A18030D-8F3E-4156-89FA-F36E16555F26}"/>
              </a:ext>
            </a:extLst>
          </p:cNvPr>
          <p:cNvSpPr/>
          <p:nvPr/>
        </p:nvSpPr>
        <p:spPr>
          <a:xfrm>
            <a:off x="2387776" y="2520413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3866F02C-21B7-41FC-8AFC-1ACA0A5872DA}"/>
              </a:ext>
            </a:extLst>
          </p:cNvPr>
          <p:cNvSpPr/>
          <p:nvPr/>
        </p:nvSpPr>
        <p:spPr>
          <a:xfrm>
            <a:off x="2387776" y="3406593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85D89E6-A888-4FBC-9E82-413A6870DFDD}"/>
              </a:ext>
            </a:extLst>
          </p:cNvPr>
          <p:cNvSpPr/>
          <p:nvPr/>
        </p:nvSpPr>
        <p:spPr>
          <a:xfrm>
            <a:off x="894820" y="4608864"/>
            <a:ext cx="3166534" cy="41769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Find the Peaks from the signal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F3E1F37-5242-4F4C-A9BB-C4749631EFF4}"/>
              </a:ext>
            </a:extLst>
          </p:cNvPr>
          <p:cNvSpPr/>
          <p:nvPr/>
        </p:nvSpPr>
        <p:spPr>
          <a:xfrm>
            <a:off x="894820" y="5320064"/>
            <a:ext cx="3166534" cy="41769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Plot the Signal with Peaks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17BDA7D-A7B3-4595-8F58-044A12C762C7}"/>
              </a:ext>
            </a:extLst>
          </p:cNvPr>
          <p:cNvSpPr/>
          <p:nvPr/>
        </p:nvSpPr>
        <p:spPr>
          <a:xfrm>
            <a:off x="894823" y="6025615"/>
            <a:ext cx="3166534" cy="587027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Calculate Heart Rate using Peaks and Average it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281043C6-598F-4807-9E81-FAFB096338A3}"/>
              </a:ext>
            </a:extLst>
          </p:cNvPr>
          <p:cNvSpPr/>
          <p:nvPr/>
        </p:nvSpPr>
        <p:spPr>
          <a:xfrm>
            <a:off x="2387775" y="4292772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Down 74">
            <a:extLst>
              <a:ext uri="{FF2B5EF4-FFF2-40B4-BE49-F238E27FC236}">
                <a16:creationId xmlns:a16="http://schemas.microsoft.com/office/drawing/2014/main" id="{020FF2C7-7BF9-4E58-A834-9EBECB23C4F6}"/>
              </a:ext>
            </a:extLst>
          </p:cNvPr>
          <p:cNvSpPr/>
          <p:nvPr/>
        </p:nvSpPr>
        <p:spPr>
          <a:xfrm>
            <a:off x="2387775" y="5020905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Arrow: Down 75">
            <a:extLst>
              <a:ext uri="{FF2B5EF4-FFF2-40B4-BE49-F238E27FC236}">
                <a16:creationId xmlns:a16="http://schemas.microsoft.com/office/drawing/2014/main" id="{7BDF4859-1D06-48C1-BC72-8A4F3E8216F4}"/>
              </a:ext>
            </a:extLst>
          </p:cNvPr>
          <p:cNvSpPr/>
          <p:nvPr/>
        </p:nvSpPr>
        <p:spPr>
          <a:xfrm>
            <a:off x="2387774" y="5723640"/>
            <a:ext cx="180623" cy="316089"/>
          </a:xfrm>
          <a:prstGeom prst="downArrow">
            <a:avLst/>
          </a:prstGeom>
          <a:solidFill>
            <a:schemeClr val="tx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4BA382-3BF7-49A5-9075-F4BDD047504F}"/>
              </a:ext>
            </a:extLst>
          </p:cNvPr>
          <p:cNvSpPr/>
          <p:nvPr/>
        </p:nvSpPr>
        <p:spPr>
          <a:xfrm>
            <a:off x="1603487" y="464444"/>
            <a:ext cx="17491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Intensity Method </a:t>
            </a:r>
            <a:endParaRPr lang="en-US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5875E3E-F13D-402F-BECB-E0B0E13266D3}"/>
              </a:ext>
            </a:extLst>
          </p:cNvPr>
          <p:cNvSpPr/>
          <p:nvPr/>
        </p:nvSpPr>
        <p:spPr>
          <a:xfrm>
            <a:off x="5199972" y="1635842"/>
            <a:ext cx="23886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Smartphone Application</a:t>
            </a:r>
            <a:endParaRPr lang="en-US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C0FED198-1072-4A52-AD89-47FE6028B9D7}"/>
              </a:ext>
            </a:extLst>
          </p:cNvPr>
          <p:cNvSpPr/>
          <p:nvPr/>
        </p:nvSpPr>
        <p:spPr>
          <a:xfrm>
            <a:off x="9120417" y="1494733"/>
            <a:ext cx="219944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Curve-based Method </a:t>
            </a:r>
            <a:endParaRPr lang="en-US" b="0" cap="none" spc="0" dirty="0">
              <a:ln w="0"/>
              <a:solidFill>
                <a:srgbClr val="FFFF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351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523B50E5-3DCC-486A-98E5-F052F09D6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 - PPG Signal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8200DCE9-246B-4238-8E7F-481CDBD9C3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PPG from Nexus Device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PPG from Fingertip using Intensity Method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PPG from Wrist using Intensity Method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PPG from Fingertip using Curve-based Method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36" name="Content Placeholder 35">
            <a:extLst>
              <a:ext uri="{FF2B5EF4-FFF2-40B4-BE49-F238E27FC236}">
                <a16:creationId xmlns:a16="http://schemas.microsoft.com/office/drawing/2014/main" id="{3AB5E812-8923-48B7-9DB3-E3B7977E3C95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282" y="2400868"/>
            <a:ext cx="4219048" cy="32389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38901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AA2191-67E7-466D-8F69-6979F8A38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Heart Rate Comparison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3F84E52-85B6-4D4E-A2AB-4906B86C1D2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762927609"/>
              </p:ext>
            </p:extLst>
          </p:nvPr>
        </p:nvGraphicFramePr>
        <p:xfrm>
          <a:off x="842684" y="2249485"/>
          <a:ext cx="4875213" cy="35417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96459">
                  <a:extLst>
                    <a:ext uri="{9D8B030D-6E8A-4147-A177-3AD203B41FA5}">
                      <a16:colId xmlns:a16="http://schemas.microsoft.com/office/drawing/2014/main" val="754863628"/>
                    </a:ext>
                  </a:extLst>
                </a:gridCol>
                <a:gridCol w="696459">
                  <a:extLst>
                    <a:ext uri="{9D8B030D-6E8A-4147-A177-3AD203B41FA5}">
                      <a16:colId xmlns:a16="http://schemas.microsoft.com/office/drawing/2014/main" val="1040131839"/>
                    </a:ext>
                  </a:extLst>
                </a:gridCol>
                <a:gridCol w="696459">
                  <a:extLst>
                    <a:ext uri="{9D8B030D-6E8A-4147-A177-3AD203B41FA5}">
                      <a16:colId xmlns:a16="http://schemas.microsoft.com/office/drawing/2014/main" val="3175132836"/>
                    </a:ext>
                  </a:extLst>
                </a:gridCol>
                <a:gridCol w="696459">
                  <a:extLst>
                    <a:ext uri="{9D8B030D-6E8A-4147-A177-3AD203B41FA5}">
                      <a16:colId xmlns:a16="http://schemas.microsoft.com/office/drawing/2014/main" val="688945455"/>
                    </a:ext>
                  </a:extLst>
                </a:gridCol>
                <a:gridCol w="696459">
                  <a:extLst>
                    <a:ext uri="{9D8B030D-6E8A-4147-A177-3AD203B41FA5}">
                      <a16:colId xmlns:a16="http://schemas.microsoft.com/office/drawing/2014/main" val="1439254709"/>
                    </a:ext>
                  </a:extLst>
                </a:gridCol>
                <a:gridCol w="696459">
                  <a:extLst>
                    <a:ext uri="{9D8B030D-6E8A-4147-A177-3AD203B41FA5}">
                      <a16:colId xmlns:a16="http://schemas.microsoft.com/office/drawing/2014/main" val="596722844"/>
                    </a:ext>
                  </a:extLst>
                </a:gridCol>
                <a:gridCol w="696459">
                  <a:extLst>
                    <a:ext uri="{9D8B030D-6E8A-4147-A177-3AD203B41FA5}">
                      <a16:colId xmlns:a16="http://schemas.microsoft.com/office/drawing/2014/main" val="555219511"/>
                    </a:ext>
                  </a:extLst>
                </a:gridCol>
              </a:tblGrid>
              <a:tr h="45552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Subject No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Age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Heart Rate from Fingertip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Heart Rate from Wrist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Heart Rate from NeXus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85594795"/>
                  </a:ext>
                </a:extLst>
              </a:tr>
              <a:tr h="69467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Heart Rate (IM)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Heart Rate (CM)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Heart Rate (IM)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Heart Rate (CM)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1344012"/>
                  </a:ext>
                </a:extLst>
              </a:tr>
              <a:tr h="239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71.7757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19077252"/>
                  </a:ext>
                </a:extLst>
              </a:tr>
              <a:tr h="239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64.2857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66.6666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62.0689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64.2857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66.2069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8019114"/>
                  </a:ext>
                </a:extLst>
              </a:tr>
              <a:tr h="239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81.8182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85.7142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85.7143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81.8182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80.8421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6980275"/>
                  </a:ext>
                </a:extLst>
              </a:tr>
              <a:tr h="239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58.0645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58.0645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62.0689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59.0769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71719498"/>
                  </a:ext>
                </a:extLst>
              </a:tr>
              <a:tr h="239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62.0609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64.2857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60.9524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40366662"/>
                  </a:ext>
                </a:extLst>
              </a:tr>
              <a:tr h="239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85.7143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73.1429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2474059"/>
                  </a:ext>
                </a:extLst>
              </a:tr>
              <a:tr h="239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62.0689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62.0689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62.0689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61.44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4680344"/>
                  </a:ext>
                </a:extLst>
              </a:tr>
              <a:tr h="239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81.8182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78.2608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78.2608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81.8182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00477512"/>
                  </a:ext>
                </a:extLst>
              </a:tr>
              <a:tr h="239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26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75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73.8462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148695352"/>
                  </a:ext>
                </a:extLst>
              </a:tr>
              <a:tr h="2391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10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23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94.7368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90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90.3529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39380213"/>
                  </a:ext>
                </a:extLst>
              </a:tr>
            </a:tbl>
          </a:graphicData>
        </a:graphic>
      </p:graphicFrame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B5A4799C-D0D2-42E0-8463-6DF77B8FFF35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8348492"/>
              </p:ext>
            </p:extLst>
          </p:nvPr>
        </p:nvGraphicFramePr>
        <p:xfrm>
          <a:off x="6172200" y="2249488"/>
          <a:ext cx="4875213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24864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863E-C1E3-4BDE-B514-6BAB3447D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Heart Rate 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48E93BF-9072-44F1-B14A-825F4A911630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35193255"/>
              </p:ext>
            </p:extLst>
          </p:nvPr>
        </p:nvGraphicFramePr>
        <p:xfrm>
          <a:off x="1141413" y="2249488"/>
          <a:ext cx="4878387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657507B-41DA-4C8B-90F3-06AD55F6C27D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39568386"/>
              </p:ext>
            </p:extLst>
          </p:nvPr>
        </p:nvGraphicFramePr>
        <p:xfrm>
          <a:off x="6172200" y="2249488"/>
          <a:ext cx="4875213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2529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846328-572D-498A-9A6F-7136BAB5A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- Error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ED1B217-A07D-4DFA-AEBC-C196AEDC57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1427558"/>
              </p:ext>
            </p:extLst>
          </p:nvPr>
        </p:nvGraphicFramePr>
        <p:xfrm>
          <a:off x="1621002" y="1952976"/>
          <a:ext cx="8946820" cy="4286506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894682">
                  <a:extLst>
                    <a:ext uri="{9D8B030D-6E8A-4147-A177-3AD203B41FA5}">
                      <a16:colId xmlns:a16="http://schemas.microsoft.com/office/drawing/2014/main" val="3371998031"/>
                    </a:ext>
                  </a:extLst>
                </a:gridCol>
                <a:gridCol w="894682">
                  <a:extLst>
                    <a:ext uri="{9D8B030D-6E8A-4147-A177-3AD203B41FA5}">
                      <a16:colId xmlns:a16="http://schemas.microsoft.com/office/drawing/2014/main" val="700454146"/>
                    </a:ext>
                  </a:extLst>
                </a:gridCol>
                <a:gridCol w="894682">
                  <a:extLst>
                    <a:ext uri="{9D8B030D-6E8A-4147-A177-3AD203B41FA5}">
                      <a16:colId xmlns:a16="http://schemas.microsoft.com/office/drawing/2014/main" val="581919758"/>
                    </a:ext>
                  </a:extLst>
                </a:gridCol>
                <a:gridCol w="894682">
                  <a:extLst>
                    <a:ext uri="{9D8B030D-6E8A-4147-A177-3AD203B41FA5}">
                      <a16:colId xmlns:a16="http://schemas.microsoft.com/office/drawing/2014/main" val="2501741626"/>
                    </a:ext>
                  </a:extLst>
                </a:gridCol>
                <a:gridCol w="894682">
                  <a:extLst>
                    <a:ext uri="{9D8B030D-6E8A-4147-A177-3AD203B41FA5}">
                      <a16:colId xmlns:a16="http://schemas.microsoft.com/office/drawing/2014/main" val="2824720297"/>
                    </a:ext>
                  </a:extLst>
                </a:gridCol>
                <a:gridCol w="894682">
                  <a:extLst>
                    <a:ext uri="{9D8B030D-6E8A-4147-A177-3AD203B41FA5}">
                      <a16:colId xmlns:a16="http://schemas.microsoft.com/office/drawing/2014/main" val="342686151"/>
                    </a:ext>
                  </a:extLst>
                </a:gridCol>
                <a:gridCol w="894682">
                  <a:extLst>
                    <a:ext uri="{9D8B030D-6E8A-4147-A177-3AD203B41FA5}">
                      <a16:colId xmlns:a16="http://schemas.microsoft.com/office/drawing/2014/main" val="2953766577"/>
                    </a:ext>
                  </a:extLst>
                </a:gridCol>
                <a:gridCol w="894682">
                  <a:extLst>
                    <a:ext uri="{9D8B030D-6E8A-4147-A177-3AD203B41FA5}">
                      <a16:colId xmlns:a16="http://schemas.microsoft.com/office/drawing/2014/main" val="2367257443"/>
                    </a:ext>
                  </a:extLst>
                </a:gridCol>
                <a:gridCol w="894682">
                  <a:extLst>
                    <a:ext uri="{9D8B030D-6E8A-4147-A177-3AD203B41FA5}">
                      <a16:colId xmlns:a16="http://schemas.microsoft.com/office/drawing/2014/main" val="2268021245"/>
                    </a:ext>
                  </a:extLst>
                </a:gridCol>
                <a:gridCol w="894682">
                  <a:extLst>
                    <a:ext uri="{9D8B030D-6E8A-4147-A177-3AD203B41FA5}">
                      <a16:colId xmlns:a16="http://schemas.microsoft.com/office/drawing/2014/main" val="661651904"/>
                    </a:ext>
                  </a:extLst>
                </a:gridCol>
              </a:tblGrid>
              <a:tr h="306179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Subject No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NeXus</a:t>
                      </a: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Heart Rate</a:t>
                      </a: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Error in Heart Rate from Fingertip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Error in Heart Rate from Wrist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944386"/>
                  </a:ext>
                </a:extLst>
              </a:tr>
              <a:tr h="306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Error in Heart Rate (IM)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Error in Heart Rate (CM)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Error in Heart Rate (IM)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Error in Heart Rate (CM)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553289"/>
                  </a:ext>
                </a:extLst>
              </a:tr>
              <a:tr h="3061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 bpm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 bpm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 bpm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 bpm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4881533"/>
                  </a:ext>
                </a:extLst>
              </a:tr>
              <a:tr h="306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71.7757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-0.2243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0.3125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-3.2243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4.49219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-3.2243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4.49219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-3.2243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4.49219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1123288"/>
                  </a:ext>
                </a:extLst>
              </a:tr>
              <a:tr h="306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66.2069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1.9212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2.901812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-0.4597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0.69434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4.138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6.250104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1.9212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2.901812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35060707"/>
                  </a:ext>
                </a:extLst>
              </a:tr>
              <a:tr h="306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80.8421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-0.9761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1.20742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-4.8721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6.02669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-4.8722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6.02681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-0.9761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1.20742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6066012"/>
                  </a:ext>
                </a:extLst>
              </a:tr>
              <a:tr h="306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59.0769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1.0124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1.713699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1.0124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1.713699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-0.9231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1.56254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-2.992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5.06459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4997164"/>
                  </a:ext>
                </a:extLst>
              </a:tr>
              <a:tr h="306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60.9524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-1.1085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1.81863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-3.3333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5.46869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0.9524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1.562531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0.9524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1.562531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69924102"/>
                  </a:ext>
                </a:extLst>
              </a:tr>
              <a:tr h="306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73.1429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1.1429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1.562558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-1.8571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2.539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-16.8571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23.0468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-12.5714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17.1875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26195020"/>
                  </a:ext>
                </a:extLst>
              </a:tr>
              <a:tr h="306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61.4400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-0.6289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1.0236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-0.6289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1.0236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2.34375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-0.6289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1.0236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16431021"/>
                  </a:ext>
                </a:extLst>
              </a:tr>
              <a:tr h="306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80.0000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-1.8182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2.27275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1.7392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1.7392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2.174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-1.8182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2.27275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2588190"/>
                  </a:ext>
                </a:extLst>
              </a:tr>
              <a:tr h="306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73.8462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1.8462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2.500061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-1.1538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1.56244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1.8462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2.500061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1.8462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2.500061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20412431"/>
                  </a:ext>
                </a:extLst>
              </a:tr>
              <a:tr h="306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90.3529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0.3529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0.39058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0.3529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0.39058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-4.3839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4.85197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0.3529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0.39058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93604008"/>
                  </a:ext>
                </a:extLst>
              </a:tr>
              <a:tr h="3061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Average Error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1.570361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2.608522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5.481076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3.860297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11376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110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A0B70-FD68-4939-9ED4-6EF75B295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 – Error 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EEA9CDD-A8BA-4E86-8D9D-CECC4E4DE21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38113460"/>
              </p:ext>
            </p:extLst>
          </p:nvPr>
        </p:nvGraphicFramePr>
        <p:xfrm>
          <a:off x="6172200" y="2249488"/>
          <a:ext cx="4875213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00D3B1A-11A0-4C97-8C95-B8A3845691E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15939135"/>
              </p:ext>
            </p:extLst>
          </p:nvPr>
        </p:nvGraphicFramePr>
        <p:xfrm>
          <a:off x="1141413" y="2249488"/>
          <a:ext cx="4878387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006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4311-773E-42A2-8511-DA4E34E6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 – Error comparison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D3CC99-DC1F-4B42-8916-00E466BB58C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62017188"/>
              </p:ext>
            </p:extLst>
          </p:nvPr>
        </p:nvGraphicFramePr>
        <p:xfrm>
          <a:off x="6172200" y="2249488"/>
          <a:ext cx="4875213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4213944-4D6F-4725-98BE-D1A5AC090C0D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04371143"/>
              </p:ext>
            </p:extLst>
          </p:nvPr>
        </p:nvGraphicFramePr>
        <p:xfrm>
          <a:off x="1141413" y="2249488"/>
          <a:ext cx="4878387" cy="35417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51718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FE817-5558-4EB6-B20A-A9D626F0D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04278-FAB8-4BFA-96DE-84700C46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267" y="2249486"/>
            <a:ext cx="10476089" cy="415131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Heart Rate depends upon position from which data is obtained</a:t>
            </a:r>
          </a:p>
          <a:p>
            <a:r>
              <a:rPr lang="en-US" dirty="0"/>
              <a:t>Heart Rate from Fingertip is more Accurate than Heart Rate from Wrist</a:t>
            </a:r>
          </a:p>
          <a:p>
            <a:r>
              <a:rPr lang="en-US" dirty="0"/>
              <a:t>Intensity Method Heart Rate from Fingertip Images is having accuracy of 98%</a:t>
            </a:r>
          </a:p>
          <a:p>
            <a:r>
              <a:rPr lang="en-US" dirty="0"/>
              <a:t>Heart Rate from Curve-based Method using Fingertip Images is having accuracy of 97%</a:t>
            </a:r>
          </a:p>
          <a:p>
            <a:r>
              <a:rPr lang="en-US" dirty="0"/>
              <a:t>Intensity Method Heart Rate from Wrist Images is having accuracy of 94%</a:t>
            </a:r>
          </a:p>
          <a:p>
            <a:r>
              <a:rPr lang="en-US" dirty="0"/>
              <a:t>Heart Rate from Curve-based Method using Wrist Images is having accuracy of 96%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512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00B06-8673-47CE-A48C-FB1AF5330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A3C6F-E17F-4401-BF06-A74FF46B4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1067"/>
            <a:ext cx="9905999" cy="5096933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</a:pPr>
            <a:r>
              <a:rPr lang="en-US" sz="1050" dirty="0"/>
              <a:t>1.</a:t>
            </a:r>
            <a:r>
              <a:rPr lang="en-US" sz="1050" b="1" dirty="0"/>
              <a:t> </a:t>
            </a:r>
            <a:r>
              <a:rPr lang="en-US" sz="1050" dirty="0"/>
              <a:t>Accuracy of smartphone apps for heart rate measurement, Thomas </a:t>
            </a:r>
            <a:r>
              <a:rPr lang="en-US" sz="1050" dirty="0" err="1"/>
              <a:t>Coppetti</a:t>
            </a:r>
            <a:r>
              <a:rPr lang="en-US" sz="1050" dirty="0"/>
              <a:t>, Andreas </a:t>
            </a:r>
            <a:r>
              <a:rPr lang="en-US" sz="1050" dirty="0" err="1"/>
              <a:t>Brauchlin</a:t>
            </a:r>
            <a:r>
              <a:rPr lang="en-US" sz="1050" dirty="0"/>
              <a:t>, Simon </a:t>
            </a:r>
            <a:r>
              <a:rPr lang="en-US" sz="1050" dirty="0" err="1"/>
              <a:t>Muggler</a:t>
            </a:r>
            <a:r>
              <a:rPr lang="en-US" sz="1050" dirty="0"/>
              <a:t>, European Journal of Preventive Cardiology 2017, Vol. 24(12) 1287–1293 The European Society of Cardiology 2017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2. </a:t>
            </a:r>
            <a:r>
              <a:rPr lang="en-US" sz="1050" u="sng" dirty="0">
                <a:hlinkClick r:id="rId2"/>
              </a:rPr>
              <a:t>https://www.mindmedia.com/de/produkte/nexus-10-mkii/</a:t>
            </a:r>
            <a:endParaRPr lang="en-US" sz="1050" dirty="0"/>
          </a:p>
          <a:p>
            <a:pPr>
              <a:spcBef>
                <a:spcPts val="600"/>
              </a:spcBef>
            </a:pPr>
            <a:r>
              <a:rPr lang="en-US" sz="1050" dirty="0"/>
              <a:t> 3. </a:t>
            </a:r>
            <a:r>
              <a:rPr lang="en-US" sz="1050" u="sng" dirty="0">
                <a:hlinkClick r:id="rId3"/>
              </a:rPr>
              <a:t>https://en.wikipedia.org/wiki/Ballistocardiography</a:t>
            </a:r>
            <a:endParaRPr lang="en-US" sz="1050" dirty="0"/>
          </a:p>
          <a:p>
            <a:pPr>
              <a:spcBef>
                <a:spcPts val="600"/>
              </a:spcBef>
            </a:pPr>
            <a:r>
              <a:rPr lang="en-US" sz="1050" dirty="0"/>
              <a:t> 4. The emerging field of mobile health Steven R. </a:t>
            </a:r>
            <a:r>
              <a:rPr lang="en-US" sz="1050" dirty="0" err="1"/>
              <a:t>Steinhub</a:t>
            </a:r>
            <a:r>
              <a:rPr lang="en-US" sz="1050" dirty="0"/>
              <a:t>, Evan D. Muse, and Eric J. Topo, HHS Public Access Author manuscript Sci </a:t>
            </a:r>
            <a:r>
              <a:rPr lang="en-US" sz="1050" dirty="0" err="1"/>
              <a:t>Transl</a:t>
            </a:r>
            <a:r>
              <a:rPr lang="en-US" sz="1050" dirty="0"/>
              <a:t> Med. Author manuscript; available in PMC 2016 February 10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 5. Mobile Devices and Apps for Health Care Professionals: Uses and Benefits C. Lee </a:t>
            </a:r>
            <a:r>
              <a:rPr lang="en-US" sz="1050" dirty="0" err="1"/>
              <a:t>Ventola</a:t>
            </a:r>
            <a:r>
              <a:rPr lang="en-US" sz="1050" dirty="0"/>
              <a:t>, MS, P T. 2014 May; 39(5): 356–364., PMCID: PMC4029126, </a:t>
            </a:r>
            <a:r>
              <a:rPr lang="en-US" sz="1050" u="sng" dirty="0">
                <a:hlinkClick r:id="rId4" tooltip="National Institutes of Health"/>
              </a:rPr>
              <a:t>National Institutes of Health</a:t>
            </a:r>
            <a:endParaRPr lang="en-US" sz="1050" dirty="0"/>
          </a:p>
          <a:p>
            <a:pPr>
              <a:spcBef>
                <a:spcPts val="600"/>
              </a:spcBef>
            </a:pPr>
            <a:r>
              <a:rPr lang="en-US" sz="1050" dirty="0"/>
              <a:t> 6. Evidence assessing the diagnostic performance of medical smartphone apps: a systematic review and exploratory meta-analysis, </a:t>
            </a:r>
            <a:r>
              <a:rPr lang="en-US" sz="1050" dirty="0" err="1"/>
              <a:t>Rahel</a:t>
            </a:r>
            <a:r>
              <a:rPr lang="en-US" sz="1050" dirty="0"/>
              <a:t> Buechi,1 Livia Faes,2 Lucas M Bachmann,2 Michael A Thiel,1 Nicolas S Bodmer,2 Martin K Schmid,1 Oliver Job,1 Kenny R Lienhard3, BMJ Open 2017;7: e018280. doi:10.1136/ bmjopen-2017-018280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7. A. S. M. </a:t>
            </a:r>
            <a:r>
              <a:rPr lang="en-US" sz="1050" dirty="0" err="1"/>
              <a:t>Mosa</a:t>
            </a:r>
            <a:r>
              <a:rPr lang="en-US" sz="1050" dirty="0"/>
              <a:t>, I. </a:t>
            </a:r>
            <a:r>
              <a:rPr lang="en-US" sz="1050" dirty="0" err="1"/>
              <a:t>Yoo</a:t>
            </a:r>
            <a:r>
              <a:rPr lang="en-US" sz="1050" dirty="0"/>
              <a:t>, L. Sheets, "A systematic review of healthcare applications for smartphones", </a:t>
            </a:r>
            <a:r>
              <a:rPr lang="en-US" sz="1050" i="1" dirty="0"/>
              <a:t>BMC Med. Inf. Decision Making</a:t>
            </a:r>
            <a:r>
              <a:rPr lang="en-US" sz="1050" dirty="0"/>
              <a:t>, vol. 12, pp. 67, Jul. 2012.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8. Yadav, D.; Gupta, P.; Kaur, G.; Singh, J.; </a:t>
            </a:r>
            <a:r>
              <a:rPr lang="en-US" sz="1050" dirty="0" err="1"/>
              <a:t>Gandh</a:t>
            </a:r>
            <a:r>
              <a:rPr lang="en-US" sz="1050" dirty="0"/>
              <a:t>, I.M.; Singh, A. Implementing Edge Detection for Medical Diagnosis of A Bone in MATLAB. In </a:t>
            </a:r>
            <a:r>
              <a:rPr lang="en-US" sz="1050" dirty="0" err="1"/>
              <a:t>Proceedinds</a:t>
            </a:r>
            <a:r>
              <a:rPr lang="en-US" sz="1050" dirty="0"/>
              <a:t> of the International Conference on Computational Intelligence and Communication Networks (CICN), Mathura, India, 27–29 September 2013; pp. 270–274.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9. Zaman R, Cho CH, Hartmann-</a:t>
            </a:r>
            <a:r>
              <a:rPr lang="en-US" sz="1050" dirty="0" err="1"/>
              <a:t>Vaccarezza</a:t>
            </a:r>
            <a:r>
              <a:rPr lang="en-US" sz="1050" dirty="0"/>
              <a:t> K, et al. Novel fingertip image-based heart rate detection methods for a smartphone. Sensors. 2017;17(2):E358.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10. del Rosario MB, Redmond SJ, Lovell NH. Tracking the evolution of smartphone sensing for monitoring human movement. Sensors. 2015;15:18901–18933.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11. R. Zaman, C.H. Cho, K. Hartmann-</a:t>
            </a:r>
            <a:r>
              <a:rPr lang="en-US" sz="1050" dirty="0" err="1"/>
              <a:t>Vaccarezza</a:t>
            </a:r>
            <a:r>
              <a:rPr lang="en-US" sz="1050" dirty="0"/>
              <a:t>, T.N. Phan, G. Yoon, J.W. Chong, "Novel Fingertip Image-Based Heart Rate Detection Methods for a Smartphone", </a:t>
            </a:r>
            <a:r>
              <a:rPr lang="en-US" sz="1050" i="1" dirty="0"/>
              <a:t>Sensors</a:t>
            </a:r>
            <a:r>
              <a:rPr lang="en-US" sz="1050" dirty="0"/>
              <a:t>, vol. 17, no. 2, pp. 358, 2017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12. R. Zaman, C.H. Cho, Y. Kim, J.W. Chong, "A novel heart rate monitoring method using a smartphone", </a:t>
            </a:r>
            <a:r>
              <a:rPr lang="en-US" sz="1050" i="1" dirty="0"/>
              <a:t>Proc. IEEE Healthcare Innovation Point-Of-Care Technologies (HI-POCT) Conference</a:t>
            </a:r>
            <a:r>
              <a:rPr lang="en-US" sz="1050" dirty="0"/>
              <a:t>, pp. 5-8, 2016.</a:t>
            </a:r>
          </a:p>
          <a:p>
            <a:pPr>
              <a:spcBef>
                <a:spcPts val="600"/>
              </a:spcBef>
            </a:pPr>
            <a:r>
              <a:rPr lang="en-US" sz="1050" dirty="0"/>
              <a:t>13. R.J. </a:t>
            </a:r>
            <a:r>
              <a:rPr lang="en-US" sz="1050" dirty="0" err="1"/>
              <a:t>Duro</a:t>
            </a:r>
            <a:r>
              <a:rPr lang="en-US" sz="1050" dirty="0"/>
              <a:t>, F.L. Pena, "Smartphone-based </a:t>
            </a:r>
            <a:r>
              <a:rPr lang="en-US" sz="1050" dirty="0" err="1"/>
              <a:t>Photoplethysmogram</a:t>
            </a:r>
            <a:r>
              <a:rPr lang="en-US" sz="1050" dirty="0"/>
              <a:t> Measurement" in Digital Image and Signal Processing Measurement Systems, Aalborg, </a:t>
            </a:r>
            <a:r>
              <a:rPr lang="en-US" sz="1050" dirty="0" err="1"/>
              <a:t>Denmark:River</a:t>
            </a:r>
            <a:r>
              <a:rPr lang="en-US" sz="1050" dirty="0"/>
              <a:t> Publisher, pp. 358, 2017.</a:t>
            </a:r>
          </a:p>
          <a:p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139730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544D1-5810-442E-AAFD-B7DD67DC7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5" name="Presentation video_Large">
            <a:hlinkClick r:id="" action="ppaction://media"/>
            <a:extLst>
              <a:ext uri="{FF2B5EF4-FFF2-40B4-BE49-F238E27FC236}">
                <a16:creationId xmlns:a16="http://schemas.microsoft.com/office/drawing/2014/main" id="{559601B0-B819-4DB9-A503-84EC3CBEA59A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12192000" cy="6859738"/>
          </a:xfrm>
        </p:spPr>
      </p:pic>
    </p:spTree>
    <p:extLst>
      <p:ext uri="{BB962C8B-B14F-4D97-AF65-F5344CB8AC3E}">
        <p14:creationId xmlns:p14="http://schemas.microsoft.com/office/powerpoint/2010/main" val="1791530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5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AE7D3-441F-4BA7-822B-02170A14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heart rate monitoring is important??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1FD471-FB0D-440B-9846-D296EA2DFB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Heart Diseases Problems rising day by day</a:t>
            </a:r>
          </a:p>
          <a:p>
            <a:r>
              <a:rPr lang="en-US" dirty="0"/>
              <a:t>807,775 deaths in just 2014</a:t>
            </a:r>
          </a:p>
          <a:p>
            <a:r>
              <a:rPr lang="en-US" dirty="0"/>
              <a:t>14% increase in deaths from (2009-2011) to (2012-2014)</a:t>
            </a:r>
          </a:p>
          <a:p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5F8BC4-6E5E-462A-A14E-D36274C1CA0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49486"/>
            <a:ext cx="4875213" cy="3541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7430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B6988-D294-4FC5-9A24-3A40E82A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103974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E3C06-24CA-45EB-B56D-E40F5170B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9459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9B8D-8FE5-4321-97FA-AA9AD172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Heart Monitoring Devices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9D5E8C-CCC6-4A45-8331-6B68AEBEE2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9539" y="2605088"/>
            <a:ext cx="9429745" cy="27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62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081200F7-CF5F-4437-8A47-5DE898BFDF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3" y="575564"/>
            <a:ext cx="3812126" cy="182219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192FD9-D6EC-47CD-AE7C-BF0E78433D94}"/>
              </a:ext>
            </a:extLst>
          </p:cNvPr>
          <p:cNvSpPr/>
          <p:nvPr/>
        </p:nvSpPr>
        <p:spPr>
          <a:xfrm>
            <a:off x="4655406" y="1242822"/>
            <a:ext cx="688754" cy="4876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hand holding a cell phone&#10;&#10;Description automatically generated">
            <a:extLst>
              <a:ext uri="{FF2B5EF4-FFF2-40B4-BE49-F238E27FC236}">
                <a16:creationId xmlns:a16="http://schemas.microsoft.com/office/drawing/2014/main" id="{E70C1BB8-9D02-4645-B724-C1FE455527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440" y="158242"/>
            <a:ext cx="3464560" cy="2656840"/>
          </a:xfrm>
          <a:prstGeom prst="rect">
            <a:avLst/>
          </a:prstGeom>
        </p:spPr>
      </p:pic>
      <p:sp>
        <p:nvSpPr>
          <p:cNvPr id="7" name="Arrow: Bent 6">
            <a:extLst>
              <a:ext uri="{FF2B5EF4-FFF2-40B4-BE49-F238E27FC236}">
                <a16:creationId xmlns:a16="http://schemas.microsoft.com/office/drawing/2014/main" id="{D95FCA34-A564-46B8-A134-2E8D8A5E5249}"/>
              </a:ext>
            </a:extLst>
          </p:cNvPr>
          <p:cNvSpPr/>
          <p:nvPr/>
        </p:nvSpPr>
        <p:spPr>
          <a:xfrm rot="5400000">
            <a:off x="8953914" y="2184400"/>
            <a:ext cx="924560" cy="883920"/>
          </a:xfrm>
          <a:prstGeom prst="ben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9235695-E8C5-4EFD-AD9D-698632772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895" y="3388361"/>
            <a:ext cx="2241665" cy="310531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FD87C6A-C129-4A83-8F26-64C624F055CF}"/>
              </a:ext>
            </a:extLst>
          </p:cNvPr>
          <p:cNvSpPr/>
          <p:nvPr/>
        </p:nvSpPr>
        <p:spPr>
          <a:xfrm rot="10800000">
            <a:off x="4558978" y="4616767"/>
            <a:ext cx="688754" cy="4876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2C94A61-7280-4869-AFEF-833E3C49E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02" y="3388361"/>
            <a:ext cx="3381375" cy="3381375"/>
          </a:xfrm>
          <a:prstGeom prst="rect">
            <a:avLst/>
          </a:prstGeom>
        </p:spPr>
      </p:pic>
      <p:pic>
        <p:nvPicPr>
          <p:cNvPr id="15" name="Picture 14" descr="A hand holding a cellphone&#10;&#10;Description automatically generated">
            <a:extLst>
              <a:ext uri="{FF2B5EF4-FFF2-40B4-BE49-F238E27FC236}">
                <a16:creationId xmlns:a16="http://schemas.microsoft.com/office/drawing/2014/main" id="{06E23A16-355F-41E0-9A2D-5673030B30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640" y="3169920"/>
            <a:ext cx="3381375" cy="3381375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0AB63319-B10C-4CC1-A8BD-D94065BD4B81}"/>
              </a:ext>
            </a:extLst>
          </p:cNvPr>
          <p:cNvSpPr/>
          <p:nvPr/>
        </p:nvSpPr>
        <p:spPr>
          <a:xfrm rot="10800000">
            <a:off x="7567723" y="4616767"/>
            <a:ext cx="688754" cy="487680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62C361-2274-4D76-9B86-142DBE9A3B28}"/>
              </a:ext>
            </a:extLst>
          </p:cNvPr>
          <p:cNvSpPr/>
          <p:nvPr/>
        </p:nvSpPr>
        <p:spPr>
          <a:xfrm>
            <a:off x="2405701" y="2397760"/>
            <a:ext cx="603050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ECG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FC7BF4-D7EC-46B9-8E6C-EA8F2ED48735}"/>
              </a:ext>
            </a:extLst>
          </p:cNvPr>
          <p:cNvSpPr/>
          <p:nvPr/>
        </p:nvSpPr>
        <p:spPr>
          <a:xfrm>
            <a:off x="8887312" y="1301996"/>
            <a:ext cx="81483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Kardia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EB0AF3-3A28-4645-BA9A-8A2E17F6573F}"/>
              </a:ext>
            </a:extLst>
          </p:cNvPr>
          <p:cNvSpPr/>
          <p:nvPr/>
        </p:nvSpPr>
        <p:spPr>
          <a:xfrm>
            <a:off x="9787183" y="2719308"/>
            <a:ext cx="1577676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Pulse Oximeter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96AC38-53EE-497C-A271-ECEE9C29B3FC}"/>
              </a:ext>
            </a:extLst>
          </p:cNvPr>
          <p:cNvSpPr/>
          <p:nvPr/>
        </p:nvSpPr>
        <p:spPr>
          <a:xfrm>
            <a:off x="5861355" y="3038135"/>
            <a:ext cx="128413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Smartphone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320B55-004E-47FD-B59A-ED602E273305}"/>
              </a:ext>
            </a:extLst>
          </p:cNvPr>
          <p:cNvSpPr/>
          <p:nvPr/>
        </p:nvSpPr>
        <p:spPr>
          <a:xfrm>
            <a:off x="1620883" y="2985254"/>
            <a:ext cx="2393219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Smartwatch/</a:t>
            </a:r>
            <a:r>
              <a:rPr lang="en-US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Smartband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4146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5F8463-B232-4A12-A631-04F419911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279577"/>
            <a:ext cx="9905998" cy="2298845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Can the extraction position (place) in the body affects the heart rate??</a:t>
            </a:r>
          </a:p>
        </p:txBody>
      </p:sp>
    </p:spTree>
    <p:extLst>
      <p:ext uri="{BB962C8B-B14F-4D97-AF65-F5344CB8AC3E}">
        <p14:creationId xmlns:p14="http://schemas.microsoft.com/office/powerpoint/2010/main" val="2082780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65B33-DBC7-49F5-9B8B-7878E4E69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092746"/>
            <a:ext cx="9905998" cy="2672507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Lets compare the new technology (smartWatch and Smartphone) with the Golden standard</a:t>
            </a:r>
          </a:p>
        </p:txBody>
      </p:sp>
    </p:spTree>
    <p:extLst>
      <p:ext uri="{BB962C8B-B14F-4D97-AF65-F5344CB8AC3E}">
        <p14:creationId xmlns:p14="http://schemas.microsoft.com/office/powerpoint/2010/main" val="1800542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FD5E4-A294-48A7-AB68-ECDF66B4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Smartwatch/fitness band Heart Rate working</a:t>
            </a:r>
          </a:p>
        </p:txBody>
      </p:sp>
      <p:pic>
        <p:nvPicPr>
          <p:cNvPr id="1026" name="Picture 2" descr="Image result for smart bands ppg sensor">
            <a:extLst>
              <a:ext uri="{FF2B5EF4-FFF2-40B4-BE49-F238E27FC236}">
                <a16:creationId xmlns:a16="http://schemas.microsoft.com/office/drawing/2014/main" id="{17C1661A-1554-4E4A-90A3-AB118A4FCA7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097088"/>
            <a:ext cx="4722282" cy="4142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martphone ppg sensor">
            <a:extLst>
              <a:ext uri="{FF2B5EF4-FFF2-40B4-BE49-F238E27FC236}">
                <a16:creationId xmlns:a16="http://schemas.microsoft.com/office/drawing/2014/main" id="{80F83A6E-DE33-4662-87B6-29F0253FD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307" y="2838643"/>
            <a:ext cx="4810459" cy="290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24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16596-7FB6-45FE-91CC-9B5B468B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Smartphones Herat rate working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EA59CD-17BA-4812-8277-6685316528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2194" y="2097088"/>
            <a:ext cx="6005375" cy="414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354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32CF82-D9B6-4C8D-8C31-49061CD4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Methodology</a:t>
            </a:r>
          </a:p>
        </p:txBody>
      </p:sp>
      <p:pic>
        <p:nvPicPr>
          <p:cNvPr id="3" name="Content Placeholder 2" descr="A picture containing indoor, wall, person&#10;&#10;Description automatically generated">
            <a:extLst>
              <a:ext uri="{FF2B5EF4-FFF2-40B4-BE49-F238E27FC236}">
                <a16:creationId xmlns:a16="http://schemas.microsoft.com/office/drawing/2014/main" id="{2027B84D-0D46-40A1-A4D1-3A914D753F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572" y="2100077"/>
            <a:ext cx="5627679" cy="4220760"/>
          </a:xfrm>
        </p:spPr>
      </p:pic>
    </p:spTree>
    <p:extLst>
      <p:ext uri="{BB962C8B-B14F-4D97-AF65-F5344CB8AC3E}">
        <p14:creationId xmlns:p14="http://schemas.microsoft.com/office/powerpoint/2010/main" val="23600220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426</TotalTime>
  <Words>756</Words>
  <Application>Microsoft Office PowerPoint</Application>
  <PresentationFormat>Widescreen</PresentationFormat>
  <Paragraphs>285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Times New Roman</vt:lpstr>
      <vt:lpstr>Trebuchet MS</vt:lpstr>
      <vt:lpstr>Tw Cen MT</vt:lpstr>
      <vt:lpstr>Circuit</vt:lpstr>
      <vt:lpstr>A comparison study between Heart Rate obtained from Fingertip and Wrist position</vt:lpstr>
      <vt:lpstr>Why heart rate monitoring is important??</vt:lpstr>
      <vt:lpstr>Heart Monitoring Devices</vt:lpstr>
      <vt:lpstr>PowerPoint Presentation</vt:lpstr>
      <vt:lpstr>Can the extraction position (place) in the body affects the heart rate??</vt:lpstr>
      <vt:lpstr>Lets compare the new technology (smartWatch and Smartphone) with the Golden standard</vt:lpstr>
      <vt:lpstr>Smartwatch/fitness band Heart Rate working</vt:lpstr>
      <vt:lpstr>Smartphones Herat rate working</vt:lpstr>
      <vt:lpstr>Methodology</vt:lpstr>
      <vt:lpstr>Flow Diagram</vt:lpstr>
      <vt:lpstr>Result - PPG Signal</vt:lpstr>
      <vt:lpstr>Results – Heart Rate Comparison</vt:lpstr>
      <vt:lpstr>Results – Heart Rate Comparison</vt:lpstr>
      <vt:lpstr>Results - Error</vt:lpstr>
      <vt:lpstr>Results – Error Comparison</vt:lpstr>
      <vt:lpstr>Result – Error comparison</vt:lpstr>
      <vt:lpstr>conclusion</vt:lpstr>
      <vt:lpstr>References</vt:lpstr>
      <vt:lpstr>Demo</vt:lpstr>
      <vt:lpstr>Any questions?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comparison study between Heart Rate obtained from Fingertip and Wrist</dc:title>
  <dc:creator>Ayush Modani</dc:creator>
  <cp:lastModifiedBy>Foysal, kamrul</cp:lastModifiedBy>
  <cp:revision>32</cp:revision>
  <dcterms:created xsi:type="dcterms:W3CDTF">2018-11-25T02:35:35Z</dcterms:created>
  <dcterms:modified xsi:type="dcterms:W3CDTF">2018-11-29T20:41:53Z</dcterms:modified>
</cp:coreProperties>
</file>